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89" r:id="rId1"/>
  </p:sldMasterIdLst>
  <p:notesMasterIdLst>
    <p:notesMasterId r:id="rId13"/>
  </p:notesMasterIdLst>
  <p:handoutMasterIdLst>
    <p:handoutMasterId r:id="rId14"/>
  </p:handoutMasterIdLst>
  <p:sldIdLst>
    <p:sldId id="256" r:id="rId2"/>
    <p:sldId id="323" r:id="rId3"/>
    <p:sldId id="338" r:id="rId4"/>
    <p:sldId id="325" r:id="rId5"/>
    <p:sldId id="332" r:id="rId6"/>
    <p:sldId id="339" r:id="rId7"/>
    <p:sldId id="326" r:id="rId8"/>
    <p:sldId id="336" r:id="rId9"/>
    <p:sldId id="341" r:id="rId10"/>
    <p:sldId id="340" r:id="rId11"/>
    <p:sldId id="296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295"/>
    <a:srgbClr val="002F65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16" autoAdjust="0"/>
    <p:restoredTop sz="92667" autoAdjust="0"/>
  </p:normalViewPr>
  <p:slideViewPr>
    <p:cSldViewPr>
      <p:cViewPr varScale="1">
        <p:scale>
          <a:sx n="67" d="100"/>
          <a:sy n="67" d="100"/>
        </p:scale>
        <p:origin x="-4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0" y="1378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1376" y="-10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3D0F38C4-1784-44C1-848F-AFB4D50934FA}" type="datetimeFigureOut">
              <a:rPr lang="nl-BE"/>
              <a:pPr>
                <a:defRPr/>
              </a:pPr>
              <a:t>17/09/2009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48C4BC01-5571-40CC-93D0-ECF01711756F}" type="slidenum">
              <a:rPr lang="nl-BE"/>
              <a:pPr>
                <a:defRPr/>
              </a:pPr>
              <a:t>‹#›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0"/>
            <a:r>
              <a:rPr lang="en-GB" noProof="0" smtClean="0"/>
              <a:t>Second level</a:t>
            </a:r>
          </a:p>
          <a:p>
            <a:pPr lvl="0"/>
            <a:r>
              <a:rPr lang="en-GB" noProof="0" smtClean="0"/>
              <a:t>Third level</a:t>
            </a:r>
          </a:p>
          <a:p>
            <a:pPr lvl="0"/>
            <a:r>
              <a:rPr lang="en-GB" noProof="0" smtClean="0"/>
              <a:t>Fourth level</a:t>
            </a:r>
          </a:p>
          <a:p>
            <a:pPr lvl="0"/>
            <a:r>
              <a:rPr lang="en-GB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006617BE-6CDF-4622-8F4F-8E0703475C9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FDA4ED-49A2-4FD2-AF4C-45F0E44D353D}" type="slidenum">
              <a:rPr lang="en-GB" smtClean="0"/>
              <a:pPr/>
              <a:t>1</a:t>
            </a:fld>
            <a:endParaRPr lang="en-GB" smtClean="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z="24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224E07-28CA-4ADB-9258-BC7151D6C3D9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z="24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5A9120-34CE-4CC5-A068-A098E5266194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z="24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B4E45786-6600-4887-AD64-498C27B8D866}" type="slidenum">
              <a:rPr lang="en-GB" sz="1200"/>
              <a:pPr algn="r" eaLnBrk="0" hangingPunct="0"/>
              <a:t>4</a:t>
            </a:fld>
            <a:endParaRPr lang="en-GB" sz="12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z="24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E70292E7-8E31-4CD0-A0FB-9F19A179A868}" type="slidenum">
              <a:rPr lang="en-GB" sz="1200"/>
              <a:pPr algn="r" eaLnBrk="0" hangingPunct="0"/>
              <a:t>5</a:t>
            </a:fld>
            <a:endParaRPr lang="en-GB" sz="120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z="24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B4E45786-6600-4887-AD64-498C27B8D866}" type="slidenum">
              <a:rPr lang="en-GB" sz="1200"/>
              <a:pPr algn="r" eaLnBrk="0" hangingPunct="0"/>
              <a:t>6</a:t>
            </a:fld>
            <a:endParaRPr lang="en-GB" sz="12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z="24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7B20BF5D-5DCC-42B7-AC21-E8A0FE807DD4}" type="slidenum">
              <a:rPr lang="en-GB" sz="1200"/>
              <a:pPr algn="r" eaLnBrk="0" hangingPunct="0"/>
              <a:t>7</a:t>
            </a:fld>
            <a:endParaRPr lang="en-GB" sz="120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z="24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DD496C26-D6CE-4E15-8C37-BC8087E8F8E9}" type="slidenum">
              <a:rPr lang="en-GB" sz="1200"/>
              <a:pPr algn="r" eaLnBrk="0" hangingPunct="0"/>
              <a:t>8</a:t>
            </a:fld>
            <a:endParaRPr lang="en-GB" sz="120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z="24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29ADB9-EB46-4FC2-8B79-C5891F0A7993}" type="slidenum">
              <a:rPr lang="en-GB"/>
              <a:pPr/>
              <a:t>9</a:t>
            </a:fld>
            <a:endParaRPr lang="en-GB"/>
          </a:p>
        </p:txBody>
      </p:sp>
      <p:sp>
        <p:nvSpPr>
          <p:cNvPr id="3686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nl-BE" sz="11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876B9C8-39E1-44A2-9EAB-7D7B92FB093C}" type="slidenum">
              <a:rPr lang="en-GB" smtClean="0"/>
              <a:pPr>
                <a:defRPr/>
              </a:pPr>
              <a:t>10</a:t>
            </a:fld>
            <a:endParaRPr lang="en-GB" smtClean="0"/>
          </a:p>
        </p:txBody>
      </p:sp>
      <p:sp>
        <p:nvSpPr>
          <p:cNvPr id="2969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z="24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cs typeface="+mn-cs"/>
            </a:endParaRPr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cs typeface="+mn-cs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cs typeface="+mn-cs"/>
            </a:endParaRPr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cs typeface="+mn-cs"/>
            </a:endParaRPr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cs typeface="+mn-cs"/>
            </a:endParaRPr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Oval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Oval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2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08-05-06</a:t>
            </a:r>
          </a:p>
        </p:txBody>
      </p:sp>
      <p:sp>
        <p:nvSpPr>
          <p:cNvPr id="23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  <a:prstGeom prst="rect">
            <a:avLst/>
          </a:prstGeom>
        </p:spPr>
        <p:txBody>
          <a:bodyPr vert="horz" anchor="ctr" anchorCtr="0"/>
          <a:lstStyle>
            <a:lvl1pPr eaLnBrk="1" hangingPunct="1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  <a:prstGeom prst="rect">
            <a:avLst/>
          </a:prstGeom>
        </p:spPr>
        <p:txBody>
          <a:bodyPr vert="horz" anchor="ctr"/>
          <a:lstStyle>
            <a:lvl1pPr algn="ctr" eaLnBrk="1" hangingPunct="1">
              <a:defRPr sz="1400" b="1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2D3089B-9312-4A81-B900-0154A05BDF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dirty="0">
              <a:cs typeface="+mn-cs"/>
            </a:endParaRPr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cs typeface="+mn-cs"/>
            </a:endParaRPr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cs typeface="+mn-cs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11" name="Picture 13" descr="EP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260350"/>
            <a:ext cx="1296987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Line 11"/>
          <p:cNvSpPr>
            <a:spLocks noChangeShapeType="1"/>
          </p:cNvSpPr>
          <p:nvPr userDrawn="1"/>
        </p:nvSpPr>
        <p:spPr bwMode="auto">
          <a:xfrm>
            <a:off x="0" y="1066800"/>
            <a:ext cx="9144000" cy="0"/>
          </a:xfrm>
          <a:prstGeom prst="line">
            <a:avLst/>
          </a:prstGeom>
          <a:noFill/>
          <a:ln w="28575">
            <a:solidFill>
              <a:srgbClr val="002F65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nl-BE"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Date Placeholder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08-05-06</a:t>
            </a:r>
            <a:endParaRPr lang="en-US" sz="1800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lvl1pPr algn="ctr" eaLnBrk="1" hangingPunct="1">
              <a:defRPr sz="1400" b="1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53D75385-37EC-4972-8151-D0B2F2022A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Footer Placeholder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>
            <a:lvl1pPr eaLnBrk="1" hangingPunct="1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81200"/>
            <a:ext cx="3886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862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nl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F4053A2-D711-4EB9-8C2B-AD72B8AB740D}" type="slidenum">
              <a:rPr lang="en-GB"/>
              <a:pPr>
                <a:defRPr/>
              </a:pPr>
              <a:t>‹#›</a:t>
            </a:fld>
            <a:endParaRPr lang="en-GB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5" name="Date Placeholder 4"/>
          <p:cNvSpPr>
            <a:spLocks noGrp="1"/>
          </p:cNvSpPr>
          <p:nvPr>
            <p:ph type="dt" sz="half" idx="2"/>
          </p:nvPr>
        </p:nvSpPr>
        <p:spPr>
          <a:xfrm>
            <a:off x="685800" y="6400800"/>
            <a:ext cx="1905000" cy="304800"/>
          </a:xfrm>
          <a:prstGeom prst="rect">
            <a:avLst/>
          </a:prstGeom>
        </p:spPr>
        <p:txBody>
          <a:bodyPr vert="horz" anchor="ctr" anchorCtr="0"/>
          <a:lstStyle>
            <a:lvl1pPr algn="r" eaLnBrk="1" hangingPunct="1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en-US"/>
              <a:t>08-05-06</a:t>
            </a:r>
            <a:endParaRPr 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health-eu/europe_for_patients/index_en.htm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EPF logo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3108" y="1285860"/>
            <a:ext cx="5521334" cy="3153864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4099" name="TextBox 6"/>
          <p:cNvSpPr txBox="1">
            <a:spLocks noChangeArrowheads="1"/>
          </p:cNvSpPr>
          <p:nvPr/>
        </p:nvSpPr>
        <p:spPr bwMode="auto">
          <a:xfrm>
            <a:off x="2771775" y="285750"/>
            <a:ext cx="5943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GB" dirty="0">
                <a:solidFill>
                  <a:srgbClr val="002060"/>
                </a:solidFill>
              </a:rPr>
              <a:t>EPF VALUE+ ADVCACY SEMINAR</a:t>
            </a:r>
          </a:p>
          <a:p>
            <a:pPr algn="r" eaLnBrk="0" hangingPunct="0"/>
            <a:r>
              <a:rPr lang="en-GB" dirty="0" smtClean="0">
                <a:solidFill>
                  <a:srgbClr val="002060"/>
                </a:solidFill>
              </a:rPr>
              <a:t>Sofia, 18 September 2009</a:t>
            </a:r>
            <a:endParaRPr lang="en-GB" dirty="0">
              <a:solidFill>
                <a:srgbClr val="002060"/>
              </a:solidFill>
            </a:endParaRPr>
          </a:p>
          <a:p>
            <a:pPr algn="r" eaLnBrk="0" hangingPunct="0"/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4100" name="TextBox 7"/>
          <p:cNvSpPr txBox="1">
            <a:spLocks noChangeArrowheads="1"/>
          </p:cNvSpPr>
          <p:nvPr/>
        </p:nvSpPr>
        <p:spPr bwMode="auto">
          <a:xfrm>
            <a:off x="3276600" y="5214950"/>
            <a:ext cx="55784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endParaRPr lang="en-GB" dirty="0">
              <a:solidFill>
                <a:srgbClr val="002060"/>
              </a:solidFill>
            </a:endParaRPr>
          </a:p>
          <a:p>
            <a:pPr algn="r" eaLnBrk="0" hangingPunct="0"/>
            <a:r>
              <a:rPr lang="en-GB" dirty="0" smtClean="0">
                <a:solidFill>
                  <a:srgbClr val="002060"/>
                </a:solidFill>
              </a:rPr>
              <a:t>The EU Health Policy Landscape</a:t>
            </a:r>
          </a:p>
          <a:p>
            <a:pPr algn="r" eaLnBrk="0" hangingPunct="0"/>
            <a:r>
              <a:rPr lang="en-GB" dirty="0" smtClean="0">
                <a:solidFill>
                  <a:srgbClr val="002060"/>
                </a:solidFill>
              </a:rPr>
              <a:t>Roxana </a:t>
            </a:r>
            <a:r>
              <a:rPr lang="en-GB" dirty="0">
                <a:solidFill>
                  <a:srgbClr val="002060"/>
                </a:solidFill>
              </a:rPr>
              <a:t>Radulescu, </a:t>
            </a:r>
            <a:r>
              <a:rPr lang="en-GB" dirty="0" smtClean="0">
                <a:solidFill>
                  <a:srgbClr val="002060"/>
                </a:solidFill>
              </a:rPr>
              <a:t>EPF</a:t>
            </a:r>
            <a:endParaRPr lang="en-GB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14375" y="2143125"/>
            <a:ext cx="7467600" cy="4500563"/>
          </a:xfrm>
        </p:spPr>
        <p:txBody>
          <a:bodyPr/>
          <a:lstStyle/>
          <a:p>
            <a:pPr lvl="1">
              <a:buFont typeface="Wingdings 2" pitchFamily="18" charset="2"/>
              <a:buNone/>
              <a:defRPr/>
            </a:pPr>
            <a:r>
              <a:rPr lang="en-IE" sz="2400" dirty="0" smtClean="0">
                <a:latin typeface="+mn-lt"/>
              </a:rPr>
              <a:t>EPF’s MANIFESTO  - a campaign </a:t>
            </a:r>
            <a:r>
              <a:rPr lang="en-IE" sz="2400" dirty="0" smtClean="0">
                <a:latin typeface="+mn-lt"/>
              </a:rPr>
              <a:t>calling for:</a:t>
            </a:r>
          </a:p>
          <a:p>
            <a:pPr lvl="1">
              <a:defRPr/>
            </a:pPr>
            <a:r>
              <a:rPr lang="en-IE" sz="2400" dirty="0" smtClean="0">
                <a:latin typeface="+mn-lt"/>
              </a:rPr>
              <a:t>Equal and timely access for patients to diagnosis, treatment and support </a:t>
            </a:r>
          </a:p>
          <a:p>
            <a:pPr lvl="1">
              <a:defRPr/>
            </a:pPr>
            <a:r>
              <a:rPr lang="en-IE" sz="2400" dirty="0" smtClean="0">
                <a:latin typeface="+mn-lt"/>
              </a:rPr>
              <a:t> Better info and resources </a:t>
            </a:r>
            <a:r>
              <a:rPr lang="en-IE" sz="2400" dirty="0" smtClean="0">
                <a:latin typeface="+mn-lt"/>
              </a:rPr>
              <a:t>for patients </a:t>
            </a:r>
            <a:endParaRPr lang="en-IE" sz="2400" dirty="0" smtClean="0">
              <a:latin typeface="+mn-lt"/>
            </a:endParaRPr>
          </a:p>
          <a:p>
            <a:pPr lvl="1">
              <a:defRPr/>
            </a:pPr>
            <a:r>
              <a:rPr lang="en-IE" sz="2400" dirty="0" smtClean="0">
                <a:latin typeface="+mn-lt"/>
              </a:rPr>
              <a:t>A strong patients </a:t>
            </a:r>
            <a:r>
              <a:rPr lang="en-IE" sz="2400" dirty="0" smtClean="0">
                <a:latin typeface="+mn-lt"/>
              </a:rPr>
              <a:t>voice</a:t>
            </a:r>
            <a:endParaRPr lang="en-IE" sz="2400" dirty="0" smtClean="0">
              <a:latin typeface="+mn-lt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268413"/>
            <a:ext cx="91440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 algn="ctr">
              <a:defRPr/>
            </a:pPr>
            <a:r>
              <a:rPr lang="en-US" sz="3600" b="1" i="1" dirty="0" smtClean="0">
                <a:solidFill>
                  <a:srgbClr val="005295"/>
                </a:solidFill>
                <a:latin typeface="+mn-lt"/>
              </a:rPr>
              <a:t>BUT  also…OUR priorities  </a:t>
            </a:r>
            <a:endParaRPr lang="en-US" sz="3600" i="1" dirty="0">
              <a:solidFill>
                <a:srgbClr val="005295"/>
              </a:solidFill>
              <a:latin typeface="+mn-lt"/>
            </a:endParaRPr>
          </a:p>
        </p:txBody>
      </p:sp>
      <p:pic>
        <p:nvPicPr>
          <p:cNvPr id="26629" name="Picture 5" descr="Banner: 150 Million Reasons to Ac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4357688"/>
            <a:ext cx="8229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Banner: 150 Million Reasons to Ac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0"/>
            <a:ext cx="3786187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PF logo.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0561" y="458771"/>
            <a:ext cx="5521334" cy="3153866"/>
          </a:xfrm>
          <a:prstGeom prst="rect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</p:pic>
      <p:sp>
        <p:nvSpPr>
          <p:cNvPr id="7171" name="TextBox 6"/>
          <p:cNvSpPr txBox="1">
            <a:spLocks noChangeArrowheads="1"/>
          </p:cNvSpPr>
          <p:nvPr/>
        </p:nvSpPr>
        <p:spPr bwMode="auto">
          <a:xfrm>
            <a:off x="2411413" y="4214818"/>
            <a:ext cx="6083300" cy="219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GB" dirty="0">
                <a:solidFill>
                  <a:srgbClr val="002060"/>
                </a:solidFill>
              </a:rPr>
              <a:t>YOUR WORK IS IMPORTANT TO </a:t>
            </a:r>
            <a:r>
              <a:rPr lang="en-GB" dirty="0" smtClean="0">
                <a:solidFill>
                  <a:srgbClr val="002060"/>
                </a:solidFill>
              </a:rPr>
              <a:t>US!</a:t>
            </a:r>
            <a:endParaRPr lang="en-GB" dirty="0">
              <a:solidFill>
                <a:srgbClr val="002060"/>
              </a:solidFill>
            </a:endParaRPr>
          </a:p>
          <a:p>
            <a:pPr algn="ctr" eaLnBrk="0" hangingPunct="0"/>
            <a:endParaRPr lang="en-GB" dirty="0">
              <a:solidFill>
                <a:srgbClr val="002060"/>
              </a:solidFill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GB" dirty="0">
                <a:solidFill>
                  <a:srgbClr val="002060"/>
                </a:solidFill>
              </a:rPr>
              <a:t>WE RELY ON YOUR </a:t>
            </a:r>
            <a:r>
              <a:rPr lang="en-GB" dirty="0" smtClean="0">
                <a:solidFill>
                  <a:srgbClr val="002060"/>
                </a:solidFill>
              </a:rPr>
              <a:t>EXPERTISE and EXPERIENCE!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GB" smtClean="0">
                <a:solidFill>
                  <a:srgbClr val="002060"/>
                </a:solidFill>
              </a:rPr>
              <a:t>Thank you!</a:t>
            </a:r>
            <a:endParaRPr lang="en-GB" dirty="0">
              <a:solidFill>
                <a:srgbClr val="002060"/>
              </a:solidFill>
            </a:endParaRPr>
          </a:p>
          <a:p>
            <a:pPr algn="r" eaLnBrk="0" hangingPunct="0"/>
            <a:endParaRPr lang="en-GB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2276475"/>
            <a:ext cx="9144000" cy="2905125"/>
          </a:xfrm>
        </p:spPr>
        <p:txBody>
          <a:bodyPr/>
          <a:lstStyle/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r>
              <a:rPr lang="en-GB" dirty="0" smtClean="0"/>
              <a:t>Monitor, analyse EU </a:t>
            </a:r>
            <a:r>
              <a:rPr lang="en-GB" dirty="0" smtClean="0"/>
              <a:t>policies of interest to patients</a:t>
            </a:r>
            <a:endParaRPr lang="en-GB" dirty="0" smtClean="0"/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r>
              <a:rPr lang="en-GB" dirty="0" smtClean="0"/>
              <a:t>Alert patients’ organisations</a:t>
            </a: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r>
              <a:rPr lang="en-GB" dirty="0" smtClean="0"/>
              <a:t>Provide a strong patients’ </a:t>
            </a:r>
            <a:r>
              <a:rPr lang="en-GB" dirty="0" smtClean="0"/>
              <a:t>voice – European Commission, European Parliament, Council of the European Union </a:t>
            </a:r>
            <a:endParaRPr lang="en-GB" dirty="0" smtClean="0"/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r>
              <a:rPr lang="en-GB" dirty="0" smtClean="0"/>
              <a:t>Promote patients’ organisations’ views  </a:t>
            </a: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r>
              <a:rPr lang="en-GB" dirty="0" smtClean="0"/>
              <a:t>Our VISION:  High quality, patient centred, equitable healthcare in Europe</a:t>
            </a: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None/>
            </a:pPr>
            <a:endParaRPr lang="en-GB" dirty="0" smtClean="0"/>
          </a:p>
          <a:p>
            <a:pPr lvl="2" eaLnBrk="1" hangingPunct="1">
              <a:lnSpc>
                <a:spcPct val="90000"/>
              </a:lnSpc>
              <a:buFont typeface="Courier New" charset="0"/>
              <a:buChar char="o"/>
            </a:pPr>
            <a:endParaRPr lang="en-GB" dirty="0" smtClean="0"/>
          </a:p>
          <a:p>
            <a:pPr lvl="2" eaLnBrk="1" hangingPunct="1">
              <a:lnSpc>
                <a:spcPct val="90000"/>
              </a:lnSpc>
              <a:buFont typeface="Courier New" charset="0"/>
              <a:buChar char="o"/>
            </a:pPr>
            <a:endParaRPr lang="en-GB" sz="2000" dirty="0" smtClean="0">
              <a:latin typeface="Helvetica" pitchFamily="34" charset="0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0" y="1268413"/>
            <a:ext cx="91440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 algn="ctr" eaLnBrk="0" hangingPunct="0">
              <a:defRPr/>
            </a:pPr>
            <a:endParaRPr lang="en-US" sz="3600" i="1" dirty="0">
              <a:solidFill>
                <a:srgbClr val="005295"/>
              </a:solidFill>
              <a:latin typeface="+mj-lt"/>
              <a:cs typeface="+mn-cs"/>
            </a:endParaRPr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0" y="128587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3600" b="1" dirty="0" smtClean="0">
                <a:solidFill>
                  <a:srgbClr val="005295"/>
                </a:solidFill>
              </a:rPr>
              <a:t>Our </a:t>
            </a:r>
            <a:r>
              <a:rPr lang="en-GB" sz="3600" b="1" dirty="0">
                <a:solidFill>
                  <a:srgbClr val="005295"/>
                </a:solidFill>
              </a:rPr>
              <a:t>POLICY 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2" name="Rectangle 4"/>
          <p:cNvSpPr>
            <a:spLocks noChangeArrowheads="1"/>
          </p:cNvSpPr>
          <p:nvPr/>
        </p:nvSpPr>
        <p:spPr bwMode="auto">
          <a:xfrm>
            <a:off x="1116013" y="476250"/>
            <a:ext cx="7010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/>
            <a:endParaRPr lang="en-GB" sz="4400" b="1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186373" name="Text Box 5"/>
          <p:cNvSpPr txBox="1">
            <a:spLocks noChangeArrowheads="1"/>
          </p:cNvSpPr>
          <p:nvPr/>
        </p:nvSpPr>
        <p:spPr bwMode="auto">
          <a:xfrm>
            <a:off x="1643042" y="2357430"/>
            <a:ext cx="3597275" cy="1428758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  <a:buClr>
                <a:srgbClr val="FFCC66"/>
              </a:buClr>
              <a:buFont typeface="Times" charset="0"/>
              <a:buNone/>
            </a:pPr>
            <a:r>
              <a:rPr lang="en-GB" sz="1600" b="1" dirty="0">
                <a:latin typeface="Verdana" pitchFamily="34" charset="0"/>
              </a:rPr>
              <a:t>European Commission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FFCC66"/>
              </a:buClr>
              <a:buFont typeface="Wingdings" pitchFamily="2" charset="2"/>
              <a:buChar char="Ø"/>
            </a:pPr>
            <a:r>
              <a:rPr lang="en-GB" sz="1400" dirty="0">
                <a:latin typeface="Verdana" pitchFamily="34" charset="0"/>
              </a:rPr>
              <a:t>27 Commissioners,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FFCC66"/>
              </a:buClr>
              <a:buFont typeface="Wingdings" pitchFamily="2" charset="2"/>
              <a:buChar char="Ø"/>
            </a:pPr>
            <a:r>
              <a:rPr lang="en-GB" sz="1400" dirty="0">
                <a:latin typeface="Verdana" pitchFamily="34" charset="0"/>
              </a:rPr>
              <a:t>Initiates legislation, </a:t>
            </a:r>
            <a:r>
              <a:rPr lang="en-GB" sz="1400" dirty="0" smtClean="0">
                <a:latin typeface="Verdana" pitchFamily="34" charset="0"/>
              </a:rPr>
              <a:t>monitors </a:t>
            </a:r>
            <a:r>
              <a:rPr lang="en-GB" sz="1400" dirty="0">
                <a:latin typeface="Verdana" pitchFamily="34" charset="0"/>
              </a:rPr>
              <a:t>implementation, manages funds</a:t>
            </a:r>
          </a:p>
        </p:txBody>
      </p:sp>
      <p:sp>
        <p:nvSpPr>
          <p:cNvPr id="186374" name="Text Box 6"/>
          <p:cNvSpPr txBox="1">
            <a:spLocks noChangeArrowheads="1"/>
          </p:cNvSpPr>
          <p:nvPr/>
        </p:nvSpPr>
        <p:spPr bwMode="auto">
          <a:xfrm>
            <a:off x="1692275" y="4364038"/>
            <a:ext cx="3527425" cy="1295400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  <a:buClr>
                <a:srgbClr val="FFCC66"/>
              </a:buClr>
              <a:buFont typeface="Times" charset="0"/>
              <a:buNone/>
            </a:pPr>
            <a:r>
              <a:rPr lang="en-GB" sz="1600" b="1" dirty="0">
                <a:latin typeface="Verdana" pitchFamily="34" charset="0"/>
              </a:rPr>
              <a:t>European Parliament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FFCC66"/>
              </a:buClr>
              <a:buFont typeface="Wingdings" pitchFamily="2" charset="2"/>
              <a:buChar char="Ø"/>
            </a:pPr>
            <a:r>
              <a:rPr lang="en-GB" sz="1400" dirty="0" smtClean="0">
                <a:latin typeface="Verdana" pitchFamily="34" charset="0"/>
              </a:rPr>
              <a:t>736 </a:t>
            </a:r>
            <a:r>
              <a:rPr lang="en-GB" sz="1400" dirty="0">
                <a:latin typeface="Verdana" pitchFamily="34" charset="0"/>
              </a:rPr>
              <a:t>MEPs, Represents EU citizens, </a:t>
            </a:r>
            <a:r>
              <a:rPr lang="en-GB" sz="1400" dirty="0" smtClean="0">
                <a:latin typeface="Verdana" pitchFamily="34" charset="0"/>
              </a:rPr>
              <a:t>legislates</a:t>
            </a:r>
            <a:r>
              <a:rPr lang="en-GB" sz="1400" dirty="0">
                <a:latin typeface="Verdana" pitchFamily="34" charset="0"/>
              </a:rPr>
              <a:t>, votes the budget, and controls EU activities.</a:t>
            </a:r>
          </a:p>
        </p:txBody>
      </p:sp>
      <p:sp>
        <p:nvSpPr>
          <p:cNvPr id="186375" name="Text Box 7"/>
          <p:cNvSpPr txBox="1">
            <a:spLocks noChangeArrowheads="1"/>
          </p:cNvSpPr>
          <p:nvPr/>
        </p:nvSpPr>
        <p:spPr bwMode="auto">
          <a:xfrm>
            <a:off x="5435600" y="3500438"/>
            <a:ext cx="3384550" cy="1079500"/>
          </a:xfrm>
          <a:prstGeom prst="rect">
            <a:avLst/>
          </a:prstGeom>
          <a:solidFill>
            <a:srgbClr val="99CC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  <a:buClr>
                <a:srgbClr val="FFCC66"/>
              </a:buClr>
              <a:buFont typeface="Times" charset="0"/>
              <a:buNone/>
            </a:pPr>
            <a:r>
              <a:rPr lang="fr-BE" sz="1600" b="1" dirty="0">
                <a:latin typeface="Verdana" pitchFamily="34" charset="0"/>
              </a:rPr>
              <a:t>Council of the EU</a:t>
            </a:r>
          </a:p>
          <a:p>
            <a:pPr marL="342900" indent="-342900" eaLnBrk="1" hangingPunct="1">
              <a:spcBef>
                <a:spcPct val="20000"/>
              </a:spcBef>
              <a:buClr>
                <a:srgbClr val="FFCC66"/>
              </a:buClr>
              <a:buFont typeface="Wingdings" pitchFamily="2" charset="2"/>
              <a:buChar char="Ø"/>
            </a:pPr>
            <a:r>
              <a:rPr lang="en-GB" sz="1400" dirty="0">
                <a:latin typeface="Verdana" pitchFamily="34" charset="0"/>
              </a:rPr>
              <a:t>27 Members States, Represents EU governments, </a:t>
            </a:r>
            <a:r>
              <a:rPr lang="en-GB" sz="1400" dirty="0" smtClean="0">
                <a:latin typeface="Verdana" pitchFamily="34" charset="0"/>
              </a:rPr>
              <a:t>legislates</a:t>
            </a:r>
            <a:r>
              <a:rPr lang="en-GB" sz="1400" dirty="0">
                <a:latin typeface="Verdana" pitchFamily="34" charset="0"/>
              </a:rPr>
              <a:t>, votes the budget</a:t>
            </a:r>
          </a:p>
        </p:txBody>
      </p:sp>
      <p:cxnSp>
        <p:nvCxnSpPr>
          <p:cNvPr id="186376" name="AutoShape 8"/>
          <p:cNvCxnSpPr>
            <a:cxnSpLocks noChangeShapeType="1"/>
            <a:stCxn id="186373" idx="2"/>
          </p:cNvCxnSpPr>
          <p:nvPr/>
        </p:nvCxnSpPr>
        <p:spPr bwMode="auto">
          <a:xfrm rot="16200000" flipH="1">
            <a:off x="2830492" y="4397375"/>
            <a:ext cx="1439862" cy="217487"/>
          </a:xfrm>
          <a:prstGeom prst="straightConnector1">
            <a:avLst/>
          </a:prstGeom>
          <a:noFill/>
          <a:ln w="9525">
            <a:noFill/>
            <a:round/>
            <a:headEnd type="triangle" w="med" len="med"/>
            <a:tailEnd type="triangle" w="med" len="med"/>
          </a:ln>
          <a:effectLst/>
        </p:spPr>
      </p:cxnSp>
      <p:sp>
        <p:nvSpPr>
          <p:cNvPr id="186382" name="Text Box 14"/>
          <p:cNvSpPr txBox="1">
            <a:spLocks noChangeArrowheads="1"/>
          </p:cNvSpPr>
          <p:nvPr/>
        </p:nvSpPr>
        <p:spPr bwMode="auto">
          <a:xfrm>
            <a:off x="914400" y="4437063"/>
            <a:ext cx="1354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/>
          </a:p>
        </p:txBody>
      </p:sp>
      <p:sp>
        <p:nvSpPr>
          <p:cNvPr id="186383" name="Line 15"/>
          <p:cNvSpPr>
            <a:spLocks noChangeShapeType="1"/>
          </p:cNvSpPr>
          <p:nvPr/>
        </p:nvSpPr>
        <p:spPr bwMode="auto">
          <a:xfrm>
            <a:off x="5364163" y="2851150"/>
            <a:ext cx="503237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fr-BE"/>
          </a:p>
        </p:txBody>
      </p:sp>
      <p:sp>
        <p:nvSpPr>
          <p:cNvPr id="186384" name="Line 16"/>
          <p:cNvSpPr>
            <a:spLocks noChangeShapeType="1"/>
          </p:cNvSpPr>
          <p:nvPr/>
        </p:nvSpPr>
        <p:spPr bwMode="auto">
          <a:xfrm flipV="1">
            <a:off x="5292725" y="4651375"/>
            <a:ext cx="576263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fr-BE"/>
          </a:p>
        </p:txBody>
      </p:sp>
      <p:sp>
        <p:nvSpPr>
          <p:cNvPr id="186385" name="Line 17"/>
          <p:cNvSpPr>
            <a:spLocks noChangeShapeType="1"/>
          </p:cNvSpPr>
          <p:nvPr/>
        </p:nvSpPr>
        <p:spPr bwMode="auto">
          <a:xfrm>
            <a:off x="3492500" y="3789363"/>
            <a:ext cx="0" cy="5032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</p:spPr>
        <p:txBody>
          <a:bodyPr/>
          <a:lstStyle/>
          <a:p>
            <a:endParaRPr lang="fr-BE"/>
          </a:p>
        </p:txBody>
      </p:sp>
      <p:sp>
        <p:nvSpPr>
          <p:cNvPr id="186387" name="Text Box 19"/>
          <p:cNvSpPr txBox="1">
            <a:spLocks noChangeArrowheads="1"/>
          </p:cNvSpPr>
          <p:nvPr/>
        </p:nvSpPr>
        <p:spPr bwMode="auto">
          <a:xfrm rot="5400000">
            <a:off x="-158691" y="3373344"/>
            <a:ext cx="2089150" cy="1200329"/>
          </a:xfrm>
          <a:prstGeom prst="rect">
            <a:avLst/>
          </a:prstGeom>
          <a:solidFill>
            <a:srgbClr val="FFCC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BE" dirty="0" err="1" smtClean="0">
                <a:latin typeface="Verdana" pitchFamily="34" charset="0"/>
              </a:rPr>
              <a:t>European</a:t>
            </a:r>
            <a:r>
              <a:rPr lang="fr-BE" dirty="0" smtClean="0">
                <a:latin typeface="Verdana" pitchFamily="34" charset="0"/>
              </a:rPr>
              <a:t> </a:t>
            </a:r>
            <a:r>
              <a:rPr lang="fr-BE" dirty="0" err="1" smtClean="0">
                <a:latin typeface="Verdana" pitchFamily="34" charset="0"/>
              </a:rPr>
              <a:t>Advocacy</a:t>
            </a:r>
            <a:r>
              <a:rPr lang="fr-BE" dirty="0" smtClean="0">
                <a:solidFill>
                  <a:schemeClr val="accent2"/>
                </a:solidFill>
                <a:latin typeface="Verdana" pitchFamily="34" charset="0"/>
              </a:rPr>
              <a:t> </a:t>
            </a:r>
            <a:r>
              <a:rPr lang="fr-BE" dirty="0" err="1">
                <a:latin typeface="Verdana" pitchFamily="34" charset="0"/>
              </a:rPr>
              <a:t>Goups</a:t>
            </a:r>
            <a:endParaRPr lang="en-US" dirty="0">
              <a:latin typeface="Verdana" pitchFamily="34" charset="0"/>
            </a:endParaRPr>
          </a:p>
        </p:txBody>
      </p:sp>
      <p:sp>
        <p:nvSpPr>
          <p:cNvPr id="15" name="TextBox 3"/>
          <p:cNvSpPr txBox="1">
            <a:spLocks noChangeArrowheads="1"/>
          </p:cNvSpPr>
          <p:nvPr/>
        </p:nvSpPr>
        <p:spPr bwMode="auto">
          <a:xfrm>
            <a:off x="0" y="128587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3600" b="1" dirty="0" smtClean="0">
                <a:solidFill>
                  <a:srgbClr val="005295"/>
                </a:solidFill>
              </a:rPr>
              <a:t>EU main institutions</a:t>
            </a:r>
            <a:endParaRPr lang="en-GB" sz="3600" b="1" dirty="0">
              <a:solidFill>
                <a:srgbClr val="00529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6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6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3" grpId="0" animBg="1"/>
      <p:bldP spid="186374" grpId="0" animBg="1"/>
      <p:bldP spid="1863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1989138"/>
            <a:ext cx="9144000" cy="4225944"/>
          </a:xfrm>
        </p:spPr>
        <p:txBody>
          <a:bodyPr/>
          <a:lstStyle/>
          <a:p>
            <a:r>
              <a:rPr lang="fr-BE" b="1" dirty="0" err="1" smtClean="0"/>
              <a:t>P</a:t>
            </a:r>
            <a:r>
              <a:rPr lang="fr-BE" b="1" dirty="0" err="1" smtClean="0"/>
              <a:t>rimary</a:t>
            </a:r>
            <a:r>
              <a:rPr lang="fr-BE" b="1" dirty="0" smtClean="0"/>
              <a:t> </a:t>
            </a:r>
            <a:r>
              <a:rPr lang="fr-BE" b="1" dirty="0" err="1" smtClean="0"/>
              <a:t>legislation</a:t>
            </a:r>
            <a:r>
              <a:rPr lang="fr-BE" b="1" dirty="0" smtClean="0"/>
              <a:t> </a:t>
            </a:r>
            <a:r>
              <a:rPr lang="fr-BE" dirty="0" smtClean="0"/>
              <a:t>– </a:t>
            </a:r>
            <a:r>
              <a:rPr lang="fr-BE" dirty="0" err="1" smtClean="0"/>
              <a:t>Treaties</a:t>
            </a:r>
            <a:r>
              <a:rPr lang="fr-BE" dirty="0" smtClean="0"/>
              <a:t> = the </a:t>
            </a:r>
            <a:r>
              <a:rPr lang="fr-BE" dirty="0" err="1" smtClean="0"/>
              <a:t>constitutional</a:t>
            </a:r>
            <a:r>
              <a:rPr lang="fr-BE" dirty="0" smtClean="0"/>
              <a:t> </a:t>
            </a:r>
            <a:r>
              <a:rPr lang="fr-BE" dirty="0" err="1" smtClean="0"/>
              <a:t>law</a:t>
            </a:r>
            <a:r>
              <a:rPr lang="fr-BE" dirty="0" smtClean="0"/>
              <a:t> of the </a:t>
            </a:r>
            <a:r>
              <a:rPr lang="fr-BE" dirty="0" err="1" smtClean="0"/>
              <a:t>European</a:t>
            </a:r>
            <a:r>
              <a:rPr lang="fr-BE" dirty="0" smtClean="0"/>
              <a:t> Union</a:t>
            </a:r>
            <a:r>
              <a:rPr lang="fr-BE" dirty="0" smtClean="0"/>
              <a:t>.</a:t>
            </a:r>
          </a:p>
          <a:p>
            <a:pPr>
              <a:buNone/>
            </a:pPr>
            <a:endParaRPr lang="fr-BE" dirty="0" smtClean="0"/>
          </a:p>
          <a:p>
            <a:r>
              <a:rPr lang="fr-BE" b="1" dirty="0" err="1" smtClean="0"/>
              <a:t>S</a:t>
            </a:r>
            <a:r>
              <a:rPr lang="fr-BE" b="1" dirty="0" err="1" smtClean="0"/>
              <a:t>econdary</a:t>
            </a:r>
            <a:r>
              <a:rPr lang="fr-BE" b="1" dirty="0" smtClean="0"/>
              <a:t> </a:t>
            </a:r>
            <a:r>
              <a:rPr lang="fr-BE" b="1" dirty="0" err="1" smtClean="0"/>
              <a:t>legislation</a:t>
            </a:r>
            <a:r>
              <a:rPr lang="fr-BE" b="1" dirty="0" smtClean="0"/>
              <a:t>:</a:t>
            </a:r>
          </a:p>
          <a:p>
            <a:pPr lvl="1"/>
            <a:r>
              <a:rPr lang="fr-BE" u="sng" dirty="0" err="1" smtClean="0"/>
              <a:t>Regulations</a:t>
            </a:r>
            <a:r>
              <a:rPr lang="fr-BE" dirty="0" smtClean="0"/>
              <a:t>  =  « </a:t>
            </a:r>
            <a:r>
              <a:rPr lang="fr-BE" dirty="0" err="1" smtClean="0"/>
              <a:t>European</a:t>
            </a:r>
            <a:r>
              <a:rPr lang="fr-BE" dirty="0" smtClean="0"/>
              <a:t> </a:t>
            </a:r>
            <a:r>
              <a:rPr lang="fr-BE" dirty="0" err="1" smtClean="0"/>
              <a:t>laws</a:t>
            </a:r>
            <a:r>
              <a:rPr lang="fr-BE" dirty="0" smtClean="0"/>
              <a:t> », </a:t>
            </a:r>
            <a:r>
              <a:rPr lang="fr-BE" dirty="0" err="1" smtClean="0"/>
              <a:t>immediately</a:t>
            </a:r>
            <a:r>
              <a:rPr lang="fr-BE" dirty="0" smtClean="0"/>
              <a:t> </a:t>
            </a:r>
            <a:r>
              <a:rPr lang="fr-BE" dirty="0" err="1" smtClean="0"/>
              <a:t>enforceable</a:t>
            </a:r>
            <a:r>
              <a:rPr lang="fr-BE" dirty="0" smtClean="0"/>
              <a:t>, in all MS</a:t>
            </a:r>
          </a:p>
          <a:p>
            <a:pPr lvl="1"/>
            <a:r>
              <a:rPr lang="fr-BE" u="sng" dirty="0" smtClean="0"/>
              <a:t>Directives</a:t>
            </a:r>
            <a:r>
              <a:rPr lang="fr-BE" dirty="0" smtClean="0"/>
              <a:t> =  « Framework </a:t>
            </a:r>
            <a:r>
              <a:rPr lang="fr-BE" dirty="0" err="1" smtClean="0"/>
              <a:t>laws</a:t>
            </a:r>
            <a:r>
              <a:rPr lang="fr-BE" dirty="0" smtClean="0"/>
              <a:t> », are </a:t>
            </a:r>
            <a:r>
              <a:rPr lang="fr-BE" dirty="0" err="1" smtClean="0"/>
              <a:t>transposed</a:t>
            </a:r>
            <a:r>
              <a:rPr lang="fr-BE" dirty="0" smtClean="0"/>
              <a:t> </a:t>
            </a:r>
            <a:r>
              <a:rPr lang="fr-BE" dirty="0" err="1" smtClean="0"/>
              <a:t>into</a:t>
            </a:r>
            <a:r>
              <a:rPr lang="fr-BE" dirty="0" smtClean="0"/>
              <a:t> national </a:t>
            </a:r>
            <a:r>
              <a:rPr lang="fr-BE" dirty="0" err="1" smtClean="0"/>
              <a:t>law</a:t>
            </a:r>
            <a:endParaRPr lang="fr-BE" dirty="0" smtClean="0"/>
          </a:p>
          <a:p>
            <a:pPr lvl="1"/>
            <a:r>
              <a:rPr lang="fr-BE" u="sng" dirty="0" err="1" smtClean="0"/>
              <a:t>Decisions</a:t>
            </a:r>
            <a:r>
              <a:rPr lang="fr-BE" u="sng" dirty="0" smtClean="0"/>
              <a:t> </a:t>
            </a:r>
            <a:r>
              <a:rPr lang="fr-BE" dirty="0" smtClean="0"/>
              <a:t>– </a:t>
            </a:r>
            <a:r>
              <a:rPr lang="fr-BE" dirty="0" err="1" smtClean="0"/>
              <a:t>binding</a:t>
            </a:r>
            <a:r>
              <a:rPr lang="fr-BE" dirty="0" smtClean="0"/>
              <a:t>, </a:t>
            </a:r>
            <a:r>
              <a:rPr lang="fr-BE" dirty="0" err="1" smtClean="0"/>
              <a:t>addressed</a:t>
            </a:r>
            <a:r>
              <a:rPr lang="fr-BE" dirty="0" smtClean="0"/>
              <a:t> to </a:t>
            </a:r>
            <a:r>
              <a:rPr lang="fr-BE" dirty="0" err="1" smtClean="0"/>
              <a:t>Member</a:t>
            </a:r>
            <a:r>
              <a:rPr lang="fr-BE" dirty="0" smtClean="0"/>
              <a:t> States or </a:t>
            </a:r>
            <a:r>
              <a:rPr lang="fr-BE" dirty="0" err="1" smtClean="0"/>
              <a:t>individuals</a:t>
            </a:r>
            <a:endParaRPr lang="fr-BE" dirty="0" smtClean="0"/>
          </a:p>
          <a:p>
            <a:pPr lvl="1"/>
            <a:r>
              <a:rPr lang="fr-BE" u="sng" dirty="0" err="1" smtClean="0"/>
              <a:t>R</a:t>
            </a:r>
            <a:r>
              <a:rPr lang="fr-BE" u="sng" dirty="0" err="1" smtClean="0"/>
              <a:t>ecommendations</a:t>
            </a:r>
            <a:r>
              <a:rPr lang="fr-BE" dirty="0" smtClean="0"/>
              <a:t> – no </a:t>
            </a:r>
            <a:r>
              <a:rPr lang="fr-BE" dirty="0" err="1" smtClean="0"/>
              <a:t>legal</a:t>
            </a:r>
            <a:r>
              <a:rPr lang="fr-BE" dirty="0" smtClean="0"/>
              <a:t> force, but a </a:t>
            </a:r>
            <a:r>
              <a:rPr lang="fr-BE" dirty="0" err="1" smtClean="0"/>
              <a:t>political</a:t>
            </a:r>
            <a:r>
              <a:rPr lang="fr-BE" dirty="0" smtClean="0"/>
              <a:t> </a:t>
            </a:r>
            <a:r>
              <a:rPr lang="fr-BE" dirty="0" err="1" smtClean="0"/>
              <a:t>weight</a:t>
            </a:r>
            <a:endParaRPr lang="fr-BE" dirty="0" smtClean="0"/>
          </a:p>
          <a:p>
            <a:pPr lvl="1"/>
            <a:r>
              <a:rPr lang="fr-BE" u="sng" dirty="0" smtClean="0"/>
              <a:t>Opinions</a:t>
            </a:r>
            <a:endParaRPr lang="fr-BE" u="sng" dirty="0" smtClean="0"/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endParaRPr lang="en-GB" sz="2000" dirty="0" smtClean="0">
              <a:latin typeface="Helvetica" pitchFamily="34" charset="0"/>
            </a:endParaRP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None/>
            </a:pPr>
            <a:endParaRPr lang="en-GB" sz="2000" dirty="0" smtClean="0">
              <a:latin typeface="Helvetica" pitchFamily="34" charset="0"/>
            </a:endParaRP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None/>
            </a:pPr>
            <a:endParaRPr lang="en-GB" dirty="0" smtClean="0">
              <a:latin typeface="Helvetica" pitchFamily="34" charset="0"/>
            </a:endParaRP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None/>
            </a:pPr>
            <a:endParaRPr lang="en-GB" dirty="0" smtClean="0">
              <a:latin typeface="Helvetica" pitchFamily="34" charset="0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0" y="1268413"/>
            <a:ext cx="91440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 algn="ctr" eaLnBrk="0" hangingPunct="0">
              <a:defRPr/>
            </a:pPr>
            <a:endParaRPr lang="en-US" sz="3600" i="1" dirty="0">
              <a:solidFill>
                <a:srgbClr val="005295"/>
              </a:solidFill>
              <a:latin typeface="+mj-lt"/>
              <a:cs typeface="+mn-cs"/>
            </a:endParaRPr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0" y="128587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3600" b="1" dirty="0" smtClean="0">
                <a:solidFill>
                  <a:srgbClr val="005295"/>
                </a:solidFill>
              </a:rPr>
              <a:t>EU Legislation</a:t>
            </a:r>
            <a:endParaRPr lang="en-GB" sz="3600" b="1" dirty="0">
              <a:solidFill>
                <a:srgbClr val="00529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2060575"/>
            <a:ext cx="9144000" cy="2455863"/>
          </a:xfrm>
        </p:spPr>
        <p:txBody>
          <a:bodyPr/>
          <a:lstStyle/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r>
              <a:rPr lang="en-GB" dirty="0" smtClean="0"/>
              <a:t>A EU </a:t>
            </a:r>
            <a:r>
              <a:rPr lang="en-GB" b="1" dirty="0" smtClean="0"/>
              <a:t>Recommendation</a:t>
            </a:r>
            <a:r>
              <a:rPr lang="en-GB" dirty="0" smtClean="0"/>
              <a:t> on </a:t>
            </a:r>
            <a:r>
              <a:rPr lang="en-GB" dirty="0" smtClean="0"/>
              <a:t>Patient Safety &amp; Health Care Associated infections </a:t>
            </a:r>
            <a:r>
              <a:rPr lang="en-GB" dirty="0" smtClean="0"/>
              <a:t>(adopted in June 2009) -  stimulated the debate on quality of care</a:t>
            </a:r>
            <a:endParaRPr lang="en-GB" dirty="0" smtClean="0"/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r>
              <a:rPr lang="en-GB" sz="2000" dirty="0" smtClean="0"/>
              <a:t>EU </a:t>
            </a:r>
            <a:r>
              <a:rPr lang="en-GB" sz="2000" dirty="0" smtClean="0"/>
              <a:t>has a role to support Member States</a:t>
            </a: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r>
              <a:rPr lang="en-GB" sz="2000" dirty="0" smtClean="0"/>
              <a:t>Strong </a:t>
            </a:r>
            <a:r>
              <a:rPr lang="en-GB" sz="2000" dirty="0" smtClean="0"/>
              <a:t>political commitment to provide appropriate resources</a:t>
            </a: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r>
              <a:rPr lang="en-US" sz="2000" dirty="0" smtClean="0"/>
              <a:t>Meaningful involvement of patients’ representatives in this process from the very onset</a:t>
            </a:r>
            <a:r>
              <a:rPr lang="en-US" sz="2000" dirty="0" smtClean="0"/>
              <a:t>!</a:t>
            </a: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endParaRPr lang="en-US" sz="2000" dirty="0" smtClean="0"/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r>
              <a:rPr lang="en-US" sz="2000" b="1" dirty="0" smtClean="0"/>
              <a:t>A Reflection Paper on Quality of Health Care </a:t>
            </a:r>
            <a:r>
              <a:rPr lang="en-US" sz="2000" dirty="0" smtClean="0"/>
              <a:t>under preparation</a:t>
            </a:r>
            <a:endParaRPr lang="en-GB" sz="2000" b="1" dirty="0" smtClean="0"/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endParaRPr lang="en-GB" dirty="0" smtClean="0"/>
          </a:p>
          <a:p>
            <a:pPr lvl="2" eaLnBrk="1" hangingPunct="1">
              <a:lnSpc>
                <a:spcPct val="90000"/>
              </a:lnSpc>
              <a:buFont typeface="Courier New" charset="0"/>
              <a:buChar char="o"/>
            </a:pPr>
            <a:endParaRPr lang="en-GB" dirty="0" smtClean="0"/>
          </a:p>
          <a:p>
            <a:pPr lvl="2" eaLnBrk="1" hangingPunct="1">
              <a:lnSpc>
                <a:spcPct val="90000"/>
              </a:lnSpc>
              <a:buFont typeface="Courier New" charset="0"/>
              <a:buChar char="o"/>
            </a:pPr>
            <a:endParaRPr lang="en-GB" sz="2000" dirty="0" smtClean="0">
              <a:latin typeface="Helvetica" pitchFamily="34" charset="0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0" y="1268413"/>
            <a:ext cx="91440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 algn="ctr" eaLnBrk="0" hangingPunct="0">
              <a:defRPr/>
            </a:pPr>
            <a:endParaRPr lang="en-US" sz="3600" i="1" dirty="0">
              <a:solidFill>
                <a:srgbClr val="005295"/>
              </a:solidFill>
              <a:latin typeface="+mj-lt"/>
              <a:cs typeface="+mn-cs"/>
            </a:endParaRPr>
          </a:p>
        </p:txBody>
      </p:sp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0" y="128587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3600" b="1" dirty="0">
                <a:solidFill>
                  <a:srgbClr val="005295"/>
                </a:solidFill>
              </a:rPr>
              <a:t>Patients’ </a:t>
            </a:r>
            <a:r>
              <a:rPr lang="en-GB" sz="3600" b="1" dirty="0" smtClean="0">
                <a:solidFill>
                  <a:srgbClr val="005295"/>
                </a:solidFill>
              </a:rPr>
              <a:t>Safety and Quality of Care</a:t>
            </a:r>
            <a:endParaRPr lang="en-GB" sz="3600" b="1" dirty="0">
              <a:solidFill>
                <a:srgbClr val="00529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1989138"/>
            <a:ext cx="9144000" cy="4225944"/>
          </a:xfrm>
        </p:spPr>
        <p:txBody>
          <a:bodyPr/>
          <a:lstStyle/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None/>
            </a:pPr>
            <a:r>
              <a:rPr lang="en-GB" b="1" dirty="0" smtClean="0">
                <a:latin typeface="Helvetica" pitchFamily="34" charset="0"/>
              </a:rPr>
              <a:t>Draft Directive</a:t>
            </a:r>
            <a:r>
              <a:rPr lang="en-GB" dirty="0" smtClean="0">
                <a:latin typeface="Helvetica" pitchFamily="34" charset="0"/>
              </a:rPr>
              <a:t> -  </a:t>
            </a:r>
            <a:r>
              <a:rPr lang="en-GB" dirty="0" smtClean="0">
                <a:latin typeface="Helvetica" pitchFamily="34" charset="0"/>
              </a:rPr>
              <a:t>launched by the European Commission (June 2008) , amended by the European Parliament (April 2009) </a:t>
            </a: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None/>
            </a:pPr>
            <a:r>
              <a:rPr lang="en-GB" dirty="0" smtClean="0">
                <a:latin typeface="Helvetica" pitchFamily="34" charset="0"/>
              </a:rPr>
              <a:t>currently in the Council – working on a compromise (30 Nov)</a:t>
            </a: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None/>
            </a:pPr>
            <a:r>
              <a:rPr lang="en-GB" i="1" dirty="0" smtClean="0">
                <a:latin typeface="Helvetica" pitchFamily="34" charset="0"/>
              </a:rPr>
              <a:t>EPF stand on the Directive</a:t>
            </a:r>
            <a:endParaRPr lang="en-GB" i="1" dirty="0" smtClean="0">
              <a:latin typeface="Helvetica" pitchFamily="34" charset="0"/>
            </a:endParaRP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r>
              <a:rPr lang="en-GB" sz="2000" dirty="0" smtClean="0">
                <a:latin typeface="+mj-lt"/>
              </a:rPr>
              <a:t>Based </a:t>
            </a:r>
            <a:r>
              <a:rPr lang="en-GB" sz="2000" dirty="0" smtClean="0">
                <a:latin typeface="+mj-lt"/>
              </a:rPr>
              <a:t>on values - quality, safety, and equity, patient involvement</a:t>
            </a: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r>
              <a:rPr lang="en-GB" sz="2000" dirty="0" smtClean="0">
                <a:latin typeface="+mj-lt"/>
              </a:rPr>
              <a:t>Patients should not pay for treatment in advance</a:t>
            </a: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r>
              <a:rPr lang="en-GB" sz="2000" dirty="0" smtClean="0">
                <a:latin typeface="+mj-lt"/>
              </a:rPr>
              <a:t>National </a:t>
            </a:r>
            <a:r>
              <a:rPr lang="en-GB" sz="2000" dirty="0" smtClean="0">
                <a:latin typeface="+mj-lt"/>
              </a:rPr>
              <a:t>contact points – inform patients about their rights</a:t>
            </a: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r>
              <a:rPr lang="en-GB" sz="2000" dirty="0" smtClean="0">
                <a:latin typeface="+mj-lt"/>
              </a:rPr>
              <a:t>More </a:t>
            </a:r>
            <a:r>
              <a:rPr lang="en-GB" sz="2000" dirty="0" smtClean="0">
                <a:latin typeface="+mj-lt"/>
              </a:rPr>
              <a:t>cooperation between member States for better quality of care</a:t>
            </a: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endParaRPr lang="en-GB" sz="2000" dirty="0" smtClean="0">
              <a:latin typeface="Helvetica" pitchFamily="34" charset="0"/>
            </a:endParaRP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None/>
            </a:pPr>
            <a:endParaRPr lang="en-GB" sz="2000" dirty="0" smtClean="0">
              <a:latin typeface="Helvetica" pitchFamily="34" charset="0"/>
            </a:endParaRP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None/>
            </a:pPr>
            <a:endParaRPr lang="en-GB" dirty="0" smtClean="0">
              <a:latin typeface="Helvetica" pitchFamily="34" charset="0"/>
            </a:endParaRP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None/>
            </a:pPr>
            <a:endParaRPr lang="en-GB" dirty="0" smtClean="0">
              <a:latin typeface="Helvetica" pitchFamily="34" charset="0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0" y="1268413"/>
            <a:ext cx="91440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 algn="ctr" eaLnBrk="0" hangingPunct="0">
              <a:defRPr/>
            </a:pPr>
            <a:endParaRPr lang="en-US" sz="3600" i="1" dirty="0">
              <a:solidFill>
                <a:srgbClr val="005295"/>
              </a:solidFill>
              <a:latin typeface="+mj-lt"/>
              <a:cs typeface="+mn-cs"/>
            </a:endParaRPr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0" y="128587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3600" b="1" dirty="0">
                <a:solidFill>
                  <a:srgbClr val="005295"/>
                </a:solidFill>
              </a:rPr>
              <a:t>Cross-Border Healthcare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2133600"/>
            <a:ext cx="9144000" cy="2366970"/>
          </a:xfrm>
        </p:spPr>
        <p:txBody>
          <a:bodyPr/>
          <a:lstStyle/>
          <a:p>
            <a:pPr lvl="2" eaLnBrk="1" hangingPunct="1">
              <a:lnSpc>
                <a:spcPct val="90000"/>
              </a:lnSpc>
              <a:spcBef>
                <a:spcPct val="25000"/>
              </a:spcBef>
              <a:buFont typeface="Courier New" charset="0"/>
              <a:buNone/>
            </a:pPr>
            <a:r>
              <a:rPr lang="en-GB" b="1" dirty="0" smtClean="0"/>
              <a:t>EU Legislation </a:t>
            </a:r>
            <a:r>
              <a:rPr lang="en-GB" b="1" dirty="0" smtClean="0"/>
              <a:t>package – 3 Directives on:</a:t>
            </a:r>
            <a:endParaRPr lang="en-GB" dirty="0" smtClean="0"/>
          </a:p>
          <a:p>
            <a:pPr marL="1189037" lvl="2" indent="-457200" eaLnBrk="1" hangingPunct="1">
              <a:lnSpc>
                <a:spcPct val="90000"/>
              </a:lnSpc>
              <a:spcBef>
                <a:spcPct val="60000"/>
              </a:spcBef>
              <a:buFont typeface="+mj-lt"/>
              <a:buAutoNum type="arabicPeriod"/>
            </a:pPr>
            <a:r>
              <a:rPr lang="en-US" dirty="0" smtClean="0"/>
              <a:t>Information to patients on prescription medicines</a:t>
            </a:r>
          </a:p>
          <a:p>
            <a:pPr marL="1189037" lvl="2" indent="-457200" eaLnBrk="1" hangingPunct="1">
              <a:lnSpc>
                <a:spcPct val="90000"/>
              </a:lnSpc>
              <a:spcBef>
                <a:spcPct val="60000"/>
              </a:spcBef>
              <a:buFont typeface="+mj-lt"/>
              <a:buAutoNum type="arabicPeriod"/>
            </a:pPr>
            <a:r>
              <a:rPr lang="en-US" dirty="0" smtClean="0"/>
              <a:t>Counterfeiting and illegal distribution of medicines</a:t>
            </a:r>
          </a:p>
          <a:p>
            <a:pPr marL="1189037" lvl="2" indent="-457200" eaLnBrk="1" hangingPunct="1">
              <a:lnSpc>
                <a:spcPct val="90000"/>
              </a:lnSpc>
              <a:spcBef>
                <a:spcPct val="60000"/>
              </a:spcBef>
              <a:buFont typeface="+mj-lt"/>
              <a:buAutoNum type="arabicPeriod"/>
            </a:pPr>
            <a:r>
              <a:rPr lang="en-US" dirty="0" err="1" smtClean="0"/>
              <a:t>Pharmacovigilance</a:t>
            </a:r>
            <a:r>
              <a:rPr lang="en-US" dirty="0" smtClean="0"/>
              <a:t> – preventing side effects of medicines and harm to patients</a:t>
            </a: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endParaRPr lang="en-GB" sz="2000" dirty="0" smtClean="0"/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r>
              <a:rPr lang="en-GB" sz="2000" dirty="0" smtClean="0"/>
              <a:t>Council – discussed it in June 2009</a:t>
            </a:r>
            <a:endParaRPr lang="en-GB" sz="2000" dirty="0" smtClean="0"/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Char char="o"/>
            </a:pPr>
            <a:r>
              <a:rPr lang="en-GB" sz="2000" dirty="0" smtClean="0"/>
              <a:t>Under debate in the European Parliament (1</a:t>
            </a:r>
            <a:r>
              <a:rPr lang="en-GB" sz="2000" baseline="30000" dirty="0" smtClean="0"/>
              <a:t>st</a:t>
            </a:r>
            <a:r>
              <a:rPr lang="en-GB" sz="2000" dirty="0" smtClean="0"/>
              <a:t> reading)</a:t>
            </a:r>
            <a:endParaRPr lang="en-GB" sz="2000" dirty="0" smtClean="0"/>
          </a:p>
          <a:p>
            <a:pPr lvl="2" eaLnBrk="1" hangingPunct="1">
              <a:lnSpc>
                <a:spcPct val="90000"/>
              </a:lnSpc>
              <a:spcBef>
                <a:spcPct val="25000"/>
              </a:spcBef>
              <a:buFont typeface="Courier New" charset="0"/>
              <a:buChar char="o"/>
            </a:pPr>
            <a:endParaRPr lang="en-GB" dirty="0" smtClean="0"/>
          </a:p>
          <a:p>
            <a:pPr lvl="2" eaLnBrk="1" hangingPunct="1">
              <a:lnSpc>
                <a:spcPct val="90000"/>
              </a:lnSpc>
              <a:buFont typeface="Courier New" charset="0"/>
              <a:buChar char="o"/>
            </a:pPr>
            <a:endParaRPr lang="en-GB" dirty="0" smtClean="0"/>
          </a:p>
          <a:p>
            <a:pPr lvl="2" eaLnBrk="1" hangingPunct="1">
              <a:lnSpc>
                <a:spcPct val="90000"/>
              </a:lnSpc>
              <a:buFont typeface="Courier New" charset="0"/>
              <a:buChar char="o"/>
            </a:pPr>
            <a:endParaRPr lang="en-GB" sz="2000" dirty="0" smtClean="0">
              <a:latin typeface="Helvetica" pitchFamily="34" charset="0"/>
            </a:endParaRP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0" y="1268413"/>
            <a:ext cx="91440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 algn="ctr" eaLnBrk="0" hangingPunct="0">
              <a:defRPr/>
            </a:pPr>
            <a:endParaRPr lang="en-US" sz="3600" i="1" dirty="0">
              <a:solidFill>
                <a:srgbClr val="005295"/>
              </a:solidFill>
              <a:latin typeface="+mj-lt"/>
              <a:cs typeface="+mn-cs"/>
            </a:endParaRPr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0" y="1214422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3600" b="1" dirty="0" smtClean="0">
                <a:solidFill>
                  <a:srgbClr val="005295"/>
                </a:solidFill>
              </a:rPr>
              <a:t>Pharmaceuticals package</a:t>
            </a:r>
            <a:endParaRPr lang="en-GB" sz="3600" b="1" dirty="0">
              <a:solidFill>
                <a:srgbClr val="00529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sz="quarter" idx="4294967295"/>
          </p:nvPr>
        </p:nvSpPr>
        <p:spPr>
          <a:xfrm>
            <a:off x="0" y="1989138"/>
            <a:ext cx="9144000" cy="3440126"/>
          </a:xfrm>
        </p:spPr>
        <p:txBody>
          <a:bodyPr/>
          <a:lstStyle/>
          <a:p>
            <a:pPr lvl="2" eaLnBrk="1" hangingPunct="1">
              <a:lnSpc>
                <a:spcPct val="90000"/>
              </a:lnSpc>
              <a:spcBef>
                <a:spcPct val="60000"/>
              </a:spcBef>
              <a:buNone/>
            </a:pPr>
            <a:r>
              <a:rPr lang="en-GB" i="1" dirty="0" smtClean="0"/>
              <a:t>EU strategic framework– European </a:t>
            </a:r>
            <a:r>
              <a:rPr lang="en-GB" i="1" dirty="0" smtClean="0"/>
              <a:t>eHealth Action </a:t>
            </a:r>
            <a:r>
              <a:rPr lang="en-GB" i="1" dirty="0" smtClean="0"/>
              <a:t>Plans</a:t>
            </a: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None/>
            </a:pPr>
            <a:r>
              <a:rPr lang="en-GB" i="1" dirty="0" smtClean="0"/>
              <a:t>EU Recommendation on interoperability of health systems</a:t>
            </a: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None/>
            </a:pPr>
            <a:r>
              <a:rPr lang="en-GB" b="1" dirty="0" smtClean="0"/>
              <a:t>EU </a:t>
            </a:r>
            <a:r>
              <a:rPr lang="en-GB" b="1" dirty="0" smtClean="0"/>
              <a:t>Communication on telemedicine </a:t>
            </a:r>
            <a:r>
              <a:rPr lang="en-GB" dirty="0" smtClean="0"/>
              <a:t>– for benefits of patients, health systems, society (4 Nov 2008)</a:t>
            </a:r>
          </a:p>
          <a:p>
            <a:pPr lvl="2"/>
            <a:r>
              <a:rPr lang="en-GB" sz="2000" dirty="0" smtClean="0"/>
              <a:t>Re</a:t>
            </a:r>
            <a:r>
              <a:rPr lang="en-GB" sz="2000" dirty="0" smtClean="0"/>
              <a:t>/ Health portals, Internet - criteria for selecting good information </a:t>
            </a:r>
          </a:p>
          <a:p>
            <a:pPr lvl="2"/>
            <a:r>
              <a:rPr lang="en-GB" sz="2000" dirty="0" smtClean="0"/>
              <a:t>Re/ Electronic health records –should be promoted all over EU; </a:t>
            </a:r>
            <a:r>
              <a:rPr lang="en-GB" sz="2000" dirty="0" smtClean="0"/>
              <a:t>patients should have access </a:t>
            </a:r>
            <a:r>
              <a:rPr lang="en-GB" sz="2000" dirty="0" smtClean="0"/>
              <a:t>to them</a:t>
            </a:r>
            <a:r>
              <a:rPr lang="en-GB" sz="2000" b="1" dirty="0" smtClean="0"/>
              <a:t>.</a:t>
            </a:r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None/>
            </a:pPr>
            <a:r>
              <a:rPr lang="en-GB" sz="2000" b="1" dirty="0" smtClean="0"/>
              <a:t>Next steps (possibly): a EU legal framework on Telemedicine</a:t>
            </a:r>
            <a:endParaRPr lang="en-GB" sz="2000" b="1" dirty="0" smtClean="0"/>
          </a:p>
          <a:p>
            <a:pPr lvl="2" eaLnBrk="1" hangingPunct="1">
              <a:lnSpc>
                <a:spcPct val="90000"/>
              </a:lnSpc>
              <a:spcBef>
                <a:spcPct val="60000"/>
              </a:spcBef>
              <a:buFont typeface="Courier New" charset="0"/>
              <a:buNone/>
            </a:pPr>
            <a:endParaRPr lang="en-GB" sz="2000" b="1" dirty="0" smtClean="0"/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0" y="1268413"/>
            <a:ext cx="91440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 algn="ctr" eaLnBrk="0" hangingPunct="0">
              <a:defRPr/>
            </a:pPr>
            <a:endParaRPr lang="en-US" sz="3600" i="1" dirty="0">
              <a:solidFill>
                <a:srgbClr val="005295"/>
              </a:solidFill>
              <a:latin typeface="+mj-lt"/>
              <a:cs typeface="+mn-cs"/>
            </a:endParaRPr>
          </a:p>
        </p:txBody>
      </p:sp>
      <p:sp>
        <p:nvSpPr>
          <p:cNvPr id="43012" name="TextBox 3"/>
          <p:cNvSpPr txBox="1">
            <a:spLocks noChangeArrowheads="1"/>
          </p:cNvSpPr>
          <p:nvPr/>
        </p:nvSpPr>
        <p:spPr bwMode="auto">
          <a:xfrm>
            <a:off x="0" y="128587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sz="3600" b="1" dirty="0" smtClean="0">
                <a:solidFill>
                  <a:srgbClr val="005295"/>
                </a:solidFill>
              </a:rPr>
              <a:t>eHealth</a:t>
            </a:r>
            <a:endParaRPr lang="en-GB" sz="3600" b="1" dirty="0">
              <a:solidFill>
                <a:srgbClr val="00529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nb-NO" b="1" dirty="0" smtClean="0"/>
              <a:t>Europe for Patients campaign</a:t>
            </a:r>
            <a:endParaRPr lang="en-GB" b="1" dirty="0" smtClean="0"/>
          </a:p>
        </p:txBody>
      </p:sp>
      <p:sp>
        <p:nvSpPr>
          <p:cNvPr id="20483" name="Rectangle 8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nl-BE" smtClean="0"/>
          </a:p>
        </p:txBody>
      </p:sp>
      <p:sp>
        <p:nvSpPr>
          <p:cNvPr id="20484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3786182" y="1981200"/>
            <a:ext cx="5000660" cy="4114800"/>
          </a:xfrm>
        </p:spPr>
        <p:txBody>
          <a:bodyPr/>
          <a:lstStyle/>
          <a:p>
            <a:pPr eaLnBrk="1" hangingPunct="1"/>
            <a:r>
              <a:rPr lang="en-GB" sz="3100" dirty="0" smtClean="0"/>
              <a:t>What is done at the EU level related to improving healthcare for all in </a:t>
            </a:r>
            <a:r>
              <a:rPr lang="en-GB" sz="3100" dirty="0" smtClean="0"/>
              <a:t>Europe</a:t>
            </a:r>
          </a:p>
          <a:p>
            <a:pPr eaLnBrk="1" hangingPunct="1"/>
            <a:endParaRPr lang="en-GB" sz="3100" dirty="0" smtClean="0"/>
          </a:p>
          <a:p>
            <a:pPr eaLnBrk="1" hangingPunct="1"/>
            <a:r>
              <a:rPr lang="en-GB" sz="1800" b="1" dirty="0" smtClean="0">
                <a:hlinkClick r:id="rId3"/>
              </a:rPr>
              <a:t>http://</a:t>
            </a:r>
            <a:r>
              <a:rPr lang="en-GB" sz="1800" b="1" dirty="0" smtClean="0">
                <a:hlinkClick r:id="rId3"/>
              </a:rPr>
              <a:t>ec.europa.eu/health-eu/europe_for_patients/index_en.htm</a:t>
            </a:r>
            <a:endParaRPr lang="en-GB" sz="1800" b="1" dirty="0" smtClean="0"/>
          </a:p>
          <a:p>
            <a:pPr eaLnBrk="1" hangingPunct="1"/>
            <a:endParaRPr lang="en-GB" sz="1800" dirty="0" smtClean="0"/>
          </a:p>
          <a:p>
            <a:pPr eaLnBrk="1" hangingPunct="1"/>
            <a:endParaRPr lang="en-GB" dirty="0" smtClean="0"/>
          </a:p>
        </p:txBody>
      </p:sp>
      <p:pic>
        <p:nvPicPr>
          <p:cNvPr id="35847" name="Picture 7" descr="europe_for_patients_en"/>
          <p:cNvPicPr>
            <a:picLocks noChangeAspect="1" noChangeArrowheads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1916113"/>
            <a:ext cx="3929058" cy="36226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58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8_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8_Oriel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8795</TotalTime>
  <Words>514</Words>
  <Application>Microsoft Office PowerPoint</Application>
  <PresentationFormat>On-screen Show (4:3)</PresentationFormat>
  <Paragraphs>89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Times</vt:lpstr>
      <vt:lpstr>Arial</vt:lpstr>
      <vt:lpstr>Wingdings</vt:lpstr>
      <vt:lpstr>Wingdings 2</vt:lpstr>
      <vt:lpstr>Helvetica</vt:lpstr>
      <vt:lpstr>Courier New</vt:lpstr>
      <vt:lpstr>8_Oriel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Europe for Patients campaign</vt:lpstr>
      <vt:lpstr>Slide 10</vt:lpstr>
      <vt:lpstr>Slide 11</vt:lpstr>
    </vt:vector>
  </TitlesOfParts>
  <Company>MGDC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Grasso</dc:creator>
  <cp:lastModifiedBy>Roxana</cp:lastModifiedBy>
  <cp:revision>295</cp:revision>
  <dcterms:created xsi:type="dcterms:W3CDTF">2006-05-09T14:05:35Z</dcterms:created>
  <dcterms:modified xsi:type="dcterms:W3CDTF">2009-09-17T16:25:41Z</dcterms:modified>
</cp:coreProperties>
</file>